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9" r:id="rId2"/>
  </p:sldIdLst>
  <p:sldSz cx="30275213" cy="42803763"/>
  <p:notesSz cx="6794500" cy="9931400"/>
  <p:defaultTextStyle>
    <a:defPPr>
      <a:defRPr lang="de-DE"/>
    </a:defPPr>
    <a:lvl1pPr marL="0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06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611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418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223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029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2835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6641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447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17" userDrawn="1">
          <p15:clr>
            <a:srgbClr val="A4A3A4"/>
          </p15:clr>
        </p15:guide>
        <p15:guide id="2" pos="963" userDrawn="1">
          <p15:clr>
            <a:srgbClr val="A4A3A4"/>
          </p15:clr>
        </p15:guide>
        <p15:guide id="3" pos="18108" userDrawn="1">
          <p15:clr>
            <a:srgbClr val="A4A3A4"/>
          </p15:clr>
        </p15:guide>
        <p15:guide id="4" pos="9536" userDrawn="1">
          <p15:clr>
            <a:srgbClr val="A4A3A4"/>
          </p15:clr>
        </p15:guide>
        <p15:guide id="5" orient="horz" pos="2259" userDrawn="1">
          <p15:clr>
            <a:srgbClr val="A4A3A4"/>
          </p15:clr>
        </p15:guide>
        <p15:guide id="6" pos="9150" userDrawn="1">
          <p15:clr>
            <a:srgbClr val="A4A3A4"/>
          </p15:clr>
        </p15:guide>
        <p15:guide id="8" pos="9898" userDrawn="1">
          <p15:clr>
            <a:srgbClr val="A4A3A4"/>
          </p15:clr>
        </p15:guide>
        <p15:guide id="9" orient="horz" pos="23902" userDrawn="1">
          <p15:clr>
            <a:srgbClr val="A4A3A4"/>
          </p15:clr>
        </p15:guide>
        <p15:guide id="10" orient="horz" pos="17587" userDrawn="1">
          <p15:clr>
            <a:srgbClr val="A4A3A4"/>
          </p15:clr>
        </p15:guide>
        <p15:guide id="11" orient="horz" pos="2595" userDrawn="1">
          <p15:clr>
            <a:srgbClr val="A4A3A4"/>
          </p15:clr>
        </p15:guide>
        <p15:guide id="12" orient="horz" pos="251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093"/>
    <a:srgbClr val="D8117D"/>
    <a:srgbClr val="E4E5E3"/>
    <a:srgbClr val="F9C623"/>
    <a:srgbClr val="856D1A"/>
    <a:srgbClr val="E7792B"/>
    <a:srgbClr val="7C4319"/>
    <a:srgbClr val="84BF41"/>
    <a:srgbClr val="005B2D"/>
    <a:srgbClr val="E46B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060"/>
    <p:restoredTop sz="93878" autoAdjust="0"/>
  </p:normalViewPr>
  <p:slideViewPr>
    <p:cSldViewPr snapToGrid="0" snapToObjects="1" showGuides="1">
      <p:cViewPr>
        <p:scale>
          <a:sx n="33" d="100"/>
          <a:sy n="33" d="100"/>
        </p:scale>
        <p:origin x="2346" y="-2442"/>
      </p:cViewPr>
      <p:guideLst>
        <p:guide orient="horz" pos="15117"/>
        <p:guide pos="963"/>
        <p:guide pos="18108"/>
        <p:guide pos="9536"/>
        <p:guide orient="horz" pos="2259"/>
        <p:guide pos="9150"/>
        <p:guide pos="9898"/>
        <p:guide orient="horz" pos="23902"/>
        <p:guide orient="horz" pos="17587"/>
        <p:guide orient="horz" pos="2595"/>
        <p:guide orient="horz" pos="251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16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7CC831-A756-644D-BF6F-1383A71BB30D}" type="datetimeFigureOut">
              <a:rPr lang="de-DE" smtClean="0"/>
              <a:t>26.11.2018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212975" y="1241425"/>
            <a:ext cx="236855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4C925B-2B27-5544-BA2C-F3387CA5345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06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611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418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223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029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2835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6641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447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212975" y="1241425"/>
            <a:ext cx="2368550" cy="33512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C925B-2B27-5544-BA2C-F3387CA53452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4124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508" y="1595589"/>
            <a:ext cx="7824446" cy="2059438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xmlns=""/>
            </a:ext>
          </a:extLst>
        </p:spPr>
      </p:pic>
      <p:pic>
        <p:nvPicPr>
          <p:cNvPr id="8" name="Bild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0864" y="749028"/>
            <a:ext cx="4194112" cy="3419404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1778" y="1884151"/>
            <a:ext cx="1691210" cy="1149156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0947" y="40050567"/>
            <a:ext cx="1144950" cy="1007004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24567722" y="40051544"/>
            <a:ext cx="4220339" cy="1106026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/>
            </a:ext>
            <a:ext uri="{C572A759-6A51-4108-AA02-DFA0A04FC94B}">
              <ma14:wrappingTextBoxFlag xmlns:ma14="http://schemas.microsoft.com/office/mac/drawingml/2011/main" xmlns=""/>
            </a:ext>
          </a:extLst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r>
              <a:rPr lang="de-DE" sz="5090" dirty="0" err="1">
                <a:solidFill>
                  <a:srgbClr val="005AA9"/>
                </a:solidFill>
                <a:latin typeface="Cambria" charset="0"/>
                <a:ea typeface="Cambria" charset="0"/>
                <a:cs typeface="Cambria" charset="0"/>
              </a:rPr>
              <a:t>www.denbi.de</a:t>
            </a:r>
            <a:endParaRPr lang="de-DE" sz="5090" dirty="0">
              <a:solidFill>
                <a:srgbClr val="000000"/>
              </a:solidFill>
              <a:latin typeface="Cambria" charset="0"/>
              <a:ea typeface="Cambria" charset="0"/>
              <a:cs typeface="Cambria" charset="0"/>
            </a:endParaRPr>
          </a:p>
          <a:p>
            <a:pPr>
              <a:lnSpc>
                <a:spcPct val="120000"/>
              </a:lnSpc>
            </a:pPr>
            <a:r>
              <a:rPr lang="de-DE" sz="1131" dirty="0">
                <a:solidFill>
                  <a:srgbClr val="005AA9"/>
                </a:solidFill>
                <a:ea typeface="ＭＳ 明朝" charset="-128"/>
                <a:cs typeface="Cambria" charset="0"/>
              </a:rPr>
              <a:t> </a:t>
            </a:r>
            <a:endParaRPr lang="de-DE" sz="1697" dirty="0">
              <a:solidFill>
                <a:srgbClr val="000000"/>
              </a:solidFill>
              <a:latin typeface="Times-Roman" charset="0"/>
              <a:ea typeface="ＭＳ 明朝" charset="-128"/>
              <a:cs typeface="Times-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75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5.jpeg"/><Relationship Id="rId7" Type="http://schemas.openxmlformats.org/officeDocument/2006/relationships/image" Target="../media/image7.png"/><Relationship Id="rId12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5" Type="http://schemas.openxmlformats.org/officeDocument/2006/relationships/image" Target="../media/image15.jpg"/><Relationship Id="rId10" Type="http://schemas.openxmlformats.org/officeDocument/2006/relationships/image" Target="../media/image10.png"/><Relationship Id="rId4" Type="http://schemas.openxmlformats.org/officeDocument/2006/relationships/image" Target="../media/image4.emf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330" y="41035308"/>
            <a:ext cx="30275213" cy="1768455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xmlns=""/>
            </a:ext>
          </a:extLst>
        </p:spPr>
      </p:pic>
      <p:sp>
        <p:nvSpPr>
          <p:cNvPr id="14" name="Rechteck 13"/>
          <p:cNvSpPr/>
          <p:nvPr/>
        </p:nvSpPr>
        <p:spPr>
          <a:xfrm>
            <a:off x="0" y="2956694"/>
            <a:ext cx="30276000" cy="5400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762"/>
          </a:p>
        </p:txBody>
      </p: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121066"/>
              </p:ext>
            </p:extLst>
          </p:nvPr>
        </p:nvGraphicFramePr>
        <p:xfrm>
          <a:off x="1214773" y="8564488"/>
          <a:ext cx="13080612" cy="105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51200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Description of de.NBI-epi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" name="Tabel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992010"/>
              </p:ext>
            </p:extLst>
          </p:nvPr>
        </p:nvGraphicFramePr>
        <p:xfrm>
          <a:off x="15435594" y="16235014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72089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Progress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report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6" name="Textfeld 35"/>
          <p:cNvSpPr txBox="1"/>
          <p:nvPr/>
        </p:nvSpPr>
        <p:spPr>
          <a:xfrm>
            <a:off x="8305924" y="41275270"/>
            <a:ext cx="5099672" cy="1106026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/>
            </a:ext>
            <a:ext uri="{C572A759-6A51-4108-AA02-DFA0A04FC94B}">
              <ma14:wrappingTextBoxFlag xmlns:ma14="http://schemas.microsoft.com/office/mac/drawingml/2011/main" xmlns=""/>
            </a:ext>
          </a:extLst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>
              <a:lnSpc>
                <a:spcPct val="120000"/>
              </a:lnSpc>
            </a:pPr>
            <a:r>
              <a:rPr lang="de-DE" sz="5090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www.denbi.de </a:t>
            </a:r>
            <a:endParaRPr lang="de-DE" sz="509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  <a:p>
            <a:pPr>
              <a:lnSpc>
                <a:spcPct val="120000"/>
              </a:lnSpc>
            </a:pPr>
            <a:r>
              <a:rPr lang="de-DE" sz="1131" dirty="0" smtClean="0">
                <a:solidFill>
                  <a:srgbClr val="005AA9"/>
                </a:solidFill>
                <a:ea typeface="ＭＳ 明朝" charset="-128"/>
                <a:cs typeface="Cambria" charset="0"/>
              </a:rPr>
              <a:t> </a:t>
            </a:r>
            <a:r>
              <a:rPr lang="de-DE" sz="1131" dirty="0">
                <a:solidFill>
                  <a:srgbClr val="005AA9"/>
                </a:solidFill>
                <a:ea typeface="ＭＳ 明朝" charset="-128"/>
                <a:cs typeface="Cambria" charset="0"/>
              </a:rPr>
              <a:t> </a:t>
            </a:r>
            <a:endParaRPr lang="de-DE" sz="1697" dirty="0">
              <a:solidFill>
                <a:srgbClr val="000000"/>
              </a:solidFill>
              <a:latin typeface="Times-Roman" charset="0"/>
              <a:ea typeface="ＭＳ 明朝" charset="-128"/>
              <a:cs typeface="Times-Roman" charset="0"/>
            </a:endParaRPr>
          </a:p>
        </p:txBody>
      </p:sp>
      <p:pic>
        <p:nvPicPr>
          <p:cNvPr id="34" name="Bild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693" y="41204800"/>
            <a:ext cx="1144950" cy="1007004"/>
          </a:xfrm>
          <a:prstGeom prst="rect">
            <a:avLst/>
          </a:prstGeom>
        </p:spPr>
      </p:pic>
      <p:graphicFrame>
        <p:nvGraphicFramePr>
          <p:cNvPr id="44" name="Tabel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9639256"/>
              </p:ext>
            </p:extLst>
          </p:nvPr>
        </p:nvGraphicFramePr>
        <p:xfrm>
          <a:off x="1289812" y="37188957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57959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Publications  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0" name="Tabelle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926187"/>
              </p:ext>
            </p:extLst>
          </p:nvPr>
        </p:nvGraphicFramePr>
        <p:xfrm>
          <a:off x="15528484" y="29008977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6849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de.NBI training and education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1" name="Tabelle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641932"/>
              </p:ext>
            </p:extLst>
          </p:nvPr>
        </p:nvGraphicFramePr>
        <p:xfrm>
          <a:off x="1272948" y="21098770"/>
          <a:ext cx="12985635" cy="1050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6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86353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de.NBI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services</a:t>
                      </a:r>
                      <a:endParaRPr kumimoji="0" lang="de-DE" sz="4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Cambria" panose="02040503050406030204" pitchFamily="18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7417" y="41134076"/>
            <a:ext cx="4066384" cy="1329043"/>
          </a:xfrm>
          <a:prstGeom prst="rect">
            <a:avLst/>
          </a:prstGeom>
        </p:spPr>
      </p:pic>
      <p:pic>
        <p:nvPicPr>
          <p:cNvPr id="79" name="Bild 6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508" y="519829"/>
            <a:ext cx="7824446" cy="2059438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xmlns=""/>
            </a:ext>
          </a:extLst>
        </p:spPr>
      </p:pic>
      <p:sp>
        <p:nvSpPr>
          <p:cNvPr id="26" name="Textfeld 25"/>
          <p:cNvSpPr txBox="1"/>
          <p:nvPr/>
        </p:nvSpPr>
        <p:spPr>
          <a:xfrm>
            <a:off x="1570047" y="6780444"/>
            <a:ext cx="284684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Bj</a:t>
            </a:r>
            <a:r>
              <a:rPr lang="en-GB" sz="4000" dirty="0" err="1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örn</a:t>
            </a:r>
            <a:r>
              <a:rPr lang="en-GB" sz="4000" dirty="0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GB" sz="4000" dirty="0" err="1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Grüning</a:t>
            </a:r>
            <a:r>
              <a:rPr lang="en-US" sz="4000" dirty="0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, Joachim Wolff</a:t>
            </a:r>
          </a:p>
          <a:p>
            <a:r>
              <a:rPr lang="en-US" sz="4000" dirty="0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University of Freiburg, Germany</a:t>
            </a:r>
            <a:endParaRPr lang="en-US" sz="4000" dirty="0">
              <a:solidFill>
                <a:srgbClr val="00B0F0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grpSp>
        <p:nvGrpSpPr>
          <p:cNvPr id="28" name="Gruppieren 27"/>
          <p:cNvGrpSpPr/>
          <p:nvPr/>
        </p:nvGrpSpPr>
        <p:grpSpPr>
          <a:xfrm>
            <a:off x="1214773" y="3099591"/>
            <a:ext cx="29572669" cy="3748719"/>
            <a:chOff x="1214773" y="3099591"/>
            <a:chExt cx="29572669" cy="3748719"/>
          </a:xfrm>
        </p:grpSpPr>
        <p:sp>
          <p:nvSpPr>
            <p:cNvPr id="30" name="Textfeld 29"/>
            <p:cNvSpPr txBox="1"/>
            <p:nvPr/>
          </p:nvSpPr>
          <p:spPr>
            <a:xfrm>
              <a:off x="8312689" y="3099591"/>
              <a:ext cx="22474753" cy="374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72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/>
                </a:rPr>
                <a:t>RNA Bioinformatics Center</a:t>
              </a:r>
            </a:p>
            <a:p>
              <a:pPr>
                <a:lnSpc>
                  <a:spcPct val="110000"/>
                </a:lnSpc>
              </a:pPr>
              <a:r>
                <a:rPr lang="en-US" sz="72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/>
                </a:rPr>
                <a:t>University of Freiburg</a:t>
              </a:r>
            </a:p>
            <a:p>
              <a:pPr>
                <a:lnSpc>
                  <a:spcPct val="110000"/>
                </a:lnSpc>
              </a:pPr>
              <a:r>
                <a:rPr lang="en-US" sz="72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/>
                </a:rPr>
                <a:t>Chair of Bioinformatics</a:t>
              </a:r>
              <a:endParaRPr lang="en-US" sz="7200" b="1" dirty="0">
                <a:solidFill>
                  <a:srgbClr val="005093"/>
                </a:solidFill>
                <a:latin typeface="Cambria" panose="02040503050406030204" pitchFamily="18" charset="0"/>
                <a:cs typeface="Arial"/>
              </a:endParaRPr>
            </a:p>
          </p:txBody>
        </p:sp>
        <p:sp>
          <p:nvSpPr>
            <p:cNvPr id="32" name="Textfeld 31"/>
            <p:cNvSpPr txBox="1"/>
            <p:nvPr/>
          </p:nvSpPr>
          <p:spPr>
            <a:xfrm>
              <a:off x="1214773" y="3934541"/>
              <a:ext cx="6586474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0" b="1" dirty="0">
                  <a:solidFill>
                    <a:srgbClr val="005093"/>
                  </a:solidFill>
                  <a:latin typeface="Cambria" panose="02040503050406030204" pitchFamily="18" charset="0"/>
                  <a:cs typeface="Arial" panose="020B0604020202020204" pitchFamily="34" charset="0"/>
                </a:rPr>
                <a:t>d</a:t>
              </a:r>
              <a:r>
                <a:rPr lang="de-DE" sz="100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 panose="020B0604020202020204" pitchFamily="34" charset="0"/>
                </a:rPr>
                <a:t>e.NBI-epi</a:t>
              </a:r>
              <a:endParaRPr lang="de-DE" sz="10000" b="1" dirty="0">
                <a:solidFill>
                  <a:srgbClr val="005093"/>
                </a:solidFill>
                <a:latin typeface="Cambria" panose="02040503050406030204" pitchFamily="18" charset="0"/>
                <a:cs typeface="Arial" panose="020B0604020202020204" pitchFamily="34" charset="0"/>
              </a:endParaRPr>
            </a:p>
          </p:txBody>
        </p:sp>
      </p:grpSp>
      <p:sp>
        <p:nvSpPr>
          <p:cNvPr id="11" name="Textfeld 10"/>
          <p:cNvSpPr txBox="1"/>
          <p:nvPr/>
        </p:nvSpPr>
        <p:spPr>
          <a:xfrm>
            <a:off x="23364903" y="5602101"/>
            <a:ext cx="6128601" cy="1154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005093"/>
                </a:solidFill>
                <a:latin typeface="Cambria" panose="02040503050406030204" pitchFamily="18" charset="0"/>
              </a:rPr>
              <a:t>Fkz 031L0101C</a:t>
            </a:r>
            <a:endParaRPr lang="de-DE" sz="6910" dirty="0">
              <a:solidFill>
                <a:srgbClr val="005093"/>
              </a:solidFill>
              <a:latin typeface="+mj-lt"/>
            </a:endParaRPr>
          </a:p>
        </p:txBody>
      </p:sp>
      <p:sp>
        <p:nvSpPr>
          <p:cNvPr id="39" name="Textfeld 38"/>
          <p:cNvSpPr txBox="1"/>
          <p:nvPr/>
        </p:nvSpPr>
        <p:spPr>
          <a:xfrm>
            <a:off x="1876696" y="11963400"/>
            <a:ext cx="184731" cy="217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6600" dirty="0" smtClean="0">
              <a:solidFill>
                <a:srgbClr val="005093"/>
              </a:solidFill>
              <a:latin typeface="Cambria" panose="02040503050406030204" pitchFamily="18" charset="0"/>
            </a:endParaRPr>
          </a:p>
          <a:p>
            <a:endParaRPr lang="en-US" dirty="0"/>
          </a:p>
        </p:txBody>
      </p:sp>
      <p:sp>
        <p:nvSpPr>
          <p:cNvPr id="51" name="Textfeld 50"/>
          <p:cNvSpPr txBox="1"/>
          <p:nvPr/>
        </p:nvSpPr>
        <p:spPr>
          <a:xfrm>
            <a:off x="15958657" y="30138345"/>
            <a:ext cx="1333504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latin typeface="Cambria" panose="02040503050406030204" pitchFamily="18" charset="0"/>
                <a:cs typeface="Arial" panose="020B0604020202020204" pitchFamily="34" charset="0"/>
              </a:rPr>
              <a:t>Hands-on training material for self-study available on training.galaxyproject.org</a:t>
            </a:r>
          </a:p>
          <a:p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Introduction to HTS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RNA-Seq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ChIP-Seq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Hi-C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...and many more!</a:t>
            </a:r>
          </a:p>
        </p:txBody>
      </p:sp>
      <p:graphicFrame>
        <p:nvGraphicFramePr>
          <p:cNvPr id="52" name="Tabel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492135"/>
              </p:ext>
            </p:extLst>
          </p:nvPr>
        </p:nvGraphicFramePr>
        <p:xfrm>
          <a:off x="1224837" y="18020083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General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information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on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the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project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" name="Textfeld 50"/>
          <p:cNvSpPr txBox="1"/>
          <p:nvPr/>
        </p:nvSpPr>
        <p:spPr>
          <a:xfrm>
            <a:off x="1309750" y="9925525"/>
            <a:ext cx="1331837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The de.NBI-epi project in Freiburg offers:</a:t>
            </a:r>
          </a:p>
          <a:p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Visualization, normalization and quality assessment: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Hi-C data analysis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MethylC-Seq data analysis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ChIP-Seq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Bisulfite sequencing analysis pipelines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Training and user support: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Galaxy HTS data analysis workshops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Self learning material on training.galaxyproject.org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Direct user support via gitter and GitHub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Available 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Cambria" panose="02040503050406030204" pitchFamily="18" charset="0"/>
                <a:cs typeface="Arial" panose="020B0604020202020204" pitchFamily="34" charset="0"/>
              </a:rPr>
              <a:t>All in one Gateway: </a:t>
            </a:r>
            <a:r>
              <a:rPr lang="en-US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https://usegalaxy.eu</a:t>
            </a: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Your </a:t>
            </a:r>
            <a:r>
              <a:rPr lang="en-US" sz="3200" dirty="0">
                <a:latin typeface="Cambria" panose="02040503050406030204" pitchFamily="18" charset="0"/>
                <a:cs typeface="Arial" panose="020B0604020202020204" pitchFamily="34" charset="0"/>
              </a:rPr>
              <a:t>computer with </a:t>
            </a:r>
            <a:r>
              <a:rPr lang="en-US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virtualized and personalized </a:t>
            </a:r>
            <a:r>
              <a:rPr lang="en-US" sz="3200" dirty="0">
                <a:latin typeface="Cambria" panose="02040503050406030204" pitchFamily="18" charset="0"/>
                <a:cs typeface="Arial" panose="020B0604020202020204" pitchFamily="34" charset="0"/>
              </a:rPr>
              <a:t>instances</a:t>
            </a: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45" name="Grafik 64"/>
          <p:cNvPicPr/>
          <p:nvPr/>
        </p:nvPicPr>
        <p:blipFill>
          <a:blip r:embed="rId7"/>
          <a:stretch/>
        </p:blipFill>
        <p:spPr>
          <a:xfrm>
            <a:off x="5684589" y="23361075"/>
            <a:ext cx="3809520" cy="821880"/>
          </a:xfrm>
          <a:prstGeom prst="rect">
            <a:avLst/>
          </a:prstGeom>
          <a:ln>
            <a:noFill/>
          </a:ln>
        </p:spPr>
      </p:pic>
      <p:pic>
        <p:nvPicPr>
          <p:cNvPr id="46" name="Grafik 65"/>
          <p:cNvPicPr/>
          <p:nvPr/>
        </p:nvPicPr>
        <p:blipFill>
          <a:blip r:embed="rId8"/>
          <a:stretch/>
        </p:blipFill>
        <p:spPr>
          <a:xfrm>
            <a:off x="1291509" y="23509395"/>
            <a:ext cx="3373560" cy="547560"/>
          </a:xfrm>
          <a:prstGeom prst="rect">
            <a:avLst/>
          </a:prstGeom>
          <a:ln>
            <a:noFill/>
          </a:ln>
        </p:spPr>
      </p:pic>
      <p:pic>
        <p:nvPicPr>
          <p:cNvPr id="47" name="Grafik 70"/>
          <p:cNvPicPr/>
          <p:nvPr/>
        </p:nvPicPr>
        <p:blipFill>
          <a:blip r:embed="rId9"/>
          <a:stretch/>
        </p:blipFill>
        <p:spPr>
          <a:xfrm>
            <a:off x="10740069" y="23452515"/>
            <a:ext cx="3016440" cy="680040"/>
          </a:xfrm>
          <a:prstGeom prst="rect">
            <a:avLst/>
          </a:prstGeom>
          <a:ln>
            <a:noFill/>
          </a:ln>
        </p:spPr>
      </p:pic>
      <p:sp>
        <p:nvSpPr>
          <p:cNvPr id="48" name="CustomShape 21"/>
          <p:cNvSpPr/>
          <p:nvPr/>
        </p:nvSpPr>
        <p:spPr>
          <a:xfrm>
            <a:off x="1168015" y="24446475"/>
            <a:ext cx="4350960" cy="518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3200" b="0" strike="noStrike" spc="-1" dirty="0" err="1" smtClean="0">
                <a:solidFill>
                  <a:srgbClr val="000000"/>
                </a:solidFill>
                <a:ea typeface="DejaVu Sans"/>
              </a:rPr>
              <a:t>Bioconda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is a </a:t>
            </a: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conda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channel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which provides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software for biomedical research.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endParaRPr lang="en-US" sz="3200" b="0" strike="noStrike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20,151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commits on GitHub</a:t>
            </a: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575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contributors</a:t>
            </a: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&gt;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4,400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packages</a:t>
            </a:r>
            <a:endParaRPr lang="en-US" sz="3200" b="0" strike="noStrike" spc="-1" dirty="0"/>
          </a:p>
        </p:txBody>
      </p:sp>
      <p:sp>
        <p:nvSpPr>
          <p:cNvPr id="49" name="CustomShape 22"/>
          <p:cNvSpPr/>
          <p:nvPr/>
        </p:nvSpPr>
        <p:spPr>
          <a:xfrm>
            <a:off x="5586969" y="24430700"/>
            <a:ext cx="4881672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BioContainers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provides system-agnostic executable environments for bioinformatics software.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Based on Docker &amp; </a:t>
            </a: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rkt</a:t>
            </a: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&gt;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70,0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00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Images</a:t>
            </a: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Automatic builds from </a:t>
            </a:r>
            <a:r>
              <a:rPr lang="en-US" sz="3200" b="0" strike="noStrike" spc="-1" dirty="0" err="1" smtClean="0">
                <a:solidFill>
                  <a:srgbClr val="000000"/>
                </a:solidFill>
                <a:ea typeface="DejaVu Sans"/>
              </a:rPr>
              <a:t>Bioconda</a:t>
            </a:r>
            <a:endParaRPr lang="en-US" sz="3200" b="0" strike="noStrike" spc="-1" dirty="0"/>
          </a:p>
        </p:txBody>
      </p:sp>
      <p:sp>
        <p:nvSpPr>
          <p:cNvPr id="50" name="CustomShape 23"/>
          <p:cNvSpPr/>
          <p:nvPr/>
        </p:nvSpPr>
        <p:spPr>
          <a:xfrm>
            <a:off x="10536635" y="24393892"/>
            <a:ext cx="3721948" cy="57444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Galaxy is an open, web-based platform for data intensive research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.</a:t>
            </a:r>
            <a:endParaRPr lang="en-US" sz="3200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 smtClean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37,700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commits</a:t>
            </a: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196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contributors</a:t>
            </a: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One of the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biggest Galaxy instances available for </a:t>
            </a:r>
            <a:r>
              <a:rPr lang="en-US" sz="3200" b="0" strike="noStrike" spc="-1" dirty="0" err="1" smtClean="0">
                <a:solidFill>
                  <a:srgbClr val="000000"/>
                </a:solidFill>
                <a:ea typeface="DejaVu Sans"/>
              </a:rPr>
              <a:t>de.NBI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 in Freiburg</a:t>
            </a:r>
            <a:endParaRPr lang="en-US" sz="3200" b="0" strike="noStrike" spc="-1" dirty="0"/>
          </a:p>
        </p:txBody>
      </p:sp>
      <p:pic>
        <p:nvPicPr>
          <p:cNvPr id="54" name="Grafik 5"/>
          <p:cNvPicPr/>
          <p:nvPr/>
        </p:nvPicPr>
        <p:blipFill>
          <a:blip r:embed="rId10"/>
          <a:stretch/>
        </p:blipFill>
        <p:spPr>
          <a:xfrm>
            <a:off x="3570136" y="32786531"/>
            <a:ext cx="7966107" cy="3138002"/>
          </a:xfrm>
          <a:prstGeom prst="rect">
            <a:avLst/>
          </a:prstGeom>
          <a:ln>
            <a:noFill/>
          </a:ln>
        </p:spPr>
      </p:pic>
      <p:sp>
        <p:nvSpPr>
          <p:cNvPr id="55" name="CustomShape 26"/>
          <p:cNvSpPr/>
          <p:nvPr/>
        </p:nvSpPr>
        <p:spPr>
          <a:xfrm>
            <a:off x="1253010" y="30510079"/>
            <a:ext cx="12600360" cy="301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ea typeface="DejaVu Sans"/>
              </a:rPr>
              <a:t>The Galaxy Docker Project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The Galaxy Docker Image is an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easily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distributable full-fledged Galaxy installation, that can be used for testing, teaching and presenting new tools and features. 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Portable data analysis in a box!</a:t>
            </a:r>
            <a:endParaRPr lang="en-US" sz="3200" b="0" strike="noStrike" spc="-1" dirty="0"/>
          </a:p>
        </p:txBody>
      </p:sp>
      <p:sp>
        <p:nvSpPr>
          <p:cNvPr id="56" name="CustomShape 27"/>
          <p:cNvSpPr/>
          <p:nvPr/>
        </p:nvSpPr>
        <p:spPr>
          <a:xfrm>
            <a:off x="1218579" y="35924533"/>
            <a:ext cx="13223078" cy="16280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r>
              <a:rPr lang="en-US" sz="3200" spc="-1" dirty="0">
                <a:solidFill>
                  <a:srgbClr val="000000"/>
                </a:solidFill>
                <a:ea typeface="DejaVu Sans"/>
              </a:rPr>
              <a:t>Based on the main Galaxy Docker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virtualization, </a:t>
            </a:r>
            <a:r>
              <a:rPr lang="en-US" sz="3200" spc="-1" dirty="0">
                <a:solidFill>
                  <a:srgbClr val="000000"/>
                </a:solidFill>
                <a:ea typeface="DejaVu Sans"/>
              </a:rPr>
              <a:t>a dedicated flavor for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epi-</a:t>
            </a:r>
          </a:p>
          <a:p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genetics </a:t>
            </a:r>
            <a:r>
              <a:rPr lang="en-US" sz="3200" spc="-1" dirty="0">
                <a:solidFill>
                  <a:srgbClr val="000000"/>
                </a:solidFill>
                <a:ea typeface="DejaVu Sans"/>
              </a:rPr>
              <a:t>was developed: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github.com/</a:t>
            </a: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bgruening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/</a:t>
            </a: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docker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-galaxy-epigenetic</a:t>
            </a:r>
            <a:endParaRPr lang="en-US" sz="3200" spc="-1" dirty="0"/>
          </a:p>
          <a:p>
            <a:pPr>
              <a:lnSpc>
                <a:spcPct val="100000"/>
              </a:lnSpc>
            </a:pPr>
            <a:endParaRPr lang="en-US" sz="3200" b="0" strike="noStrike" spc="-1" dirty="0"/>
          </a:p>
        </p:txBody>
      </p:sp>
      <p:sp>
        <p:nvSpPr>
          <p:cNvPr id="57" name="Line 30"/>
          <p:cNvSpPr/>
          <p:nvPr/>
        </p:nvSpPr>
        <p:spPr>
          <a:xfrm flipH="1">
            <a:off x="5510769" y="24190101"/>
            <a:ext cx="8206" cy="6128112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58" name="Line 31"/>
          <p:cNvSpPr/>
          <p:nvPr/>
        </p:nvSpPr>
        <p:spPr>
          <a:xfrm flipH="1">
            <a:off x="10339617" y="24182955"/>
            <a:ext cx="0" cy="6032018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61" name="CustomShape 20"/>
          <p:cNvSpPr/>
          <p:nvPr/>
        </p:nvSpPr>
        <p:spPr>
          <a:xfrm>
            <a:off x="15427737" y="9833490"/>
            <a:ext cx="12743640" cy="59781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3200" spc="-1" dirty="0">
                <a:solidFill>
                  <a:srgbClr val="000000"/>
                </a:solidFill>
                <a:ea typeface="DejaVu Sans"/>
              </a:rPr>
              <a:t>Maintenance, development and integration of software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into Galaxy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to provide easy access for epigenetic analysis software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deepTools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Bismark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HiCUP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CHiCAGO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Methyldackel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Methtools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endParaRPr lang="en-US" sz="3200" b="0" strike="noStrike" spc="-1" dirty="0" smtClean="0">
              <a:solidFill>
                <a:srgbClr val="000000"/>
              </a:solidFill>
              <a:ea typeface="DejaVu Sans"/>
            </a:endParaRPr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3200" b="0" strike="noStrike" spc="-1" dirty="0" smtClean="0">
              <a:solidFill>
                <a:srgbClr val="000000"/>
              </a:solidFill>
              <a:ea typeface="DejaVu Sans"/>
            </a:endParaRPr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</a:rPr>
              <a:t>Galaxy</a:t>
            </a:r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smtClean="0"/>
              <a:t>Container: Docker, </a:t>
            </a:r>
            <a:r>
              <a:rPr lang="en-US" sz="3200" b="0" strike="noStrike" spc="-1" dirty="0" err="1" smtClean="0"/>
              <a:t>rkt</a:t>
            </a:r>
            <a:r>
              <a:rPr lang="en-US" sz="3200" b="0" strike="noStrike" spc="-1" dirty="0" smtClean="0"/>
              <a:t>, Singularity</a:t>
            </a: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</p:txBody>
      </p:sp>
      <p:pic>
        <p:nvPicPr>
          <p:cNvPr id="63" name="Picture 62"/>
          <p:cNvPicPr/>
          <p:nvPr/>
        </p:nvPicPr>
        <p:blipFill>
          <a:blip r:embed="rId11"/>
          <a:stretch/>
        </p:blipFill>
        <p:spPr>
          <a:xfrm>
            <a:off x="20073243" y="11537893"/>
            <a:ext cx="6583320" cy="4114800"/>
          </a:xfrm>
          <a:prstGeom prst="rect">
            <a:avLst/>
          </a:prstGeom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5426169" y="17297401"/>
            <a:ext cx="12920231" cy="124033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3200" spc="-1" dirty="0">
                <a:solidFill>
                  <a:srgbClr val="000000"/>
                </a:solidFill>
                <a:ea typeface="DejaVu Sans"/>
              </a:rPr>
              <a:t>Development and maintenance of software for Hi-C data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analysis. </a:t>
            </a:r>
            <a:endParaRPr lang="en-US" sz="3200" spc="-1" dirty="0"/>
          </a:p>
          <a:p>
            <a:pPr algn="just">
              <a:lnSpc>
                <a:spcPct val="100000"/>
              </a:lnSpc>
            </a:pPr>
            <a:r>
              <a:rPr lang="en-US" sz="3200" b="1" spc="-1" dirty="0" err="1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  <a:endParaRPr lang="en-US" sz="3200" b="1" spc="-1" dirty="0"/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Improved </a:t>
            </a:r>
            <a:r>
              <a:rPr lang="en-US" sz="3200" spc="-1" dirty="0">
                <a:solidFill>
                  <a:srgbClr val="000000"/>
                </a:solidFill>
                <a:ea typeface="DejaVu Sans"/>
              </a:rPr>
              <a:t>training material: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hicexplorer.readthedocs.io</a:t>
            </a:r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Full Hi-C analysis pipeline: building an interaction matrix, QC, correction, </a:t>
            </a:r>
            <a:r>
              <a:rPr lang="en-US" sz="3200" spc="-1" dirty="0" smtClean="0">
                <a:solidFill>
                  <a:srgbClr val="000000"/>
                </a:solidFill>
              </a:rPr>
              <a:t>TADs</a:t>
            </a:r>
            <a:r>
              <a:rPr lang="en-US" sz="3200" spc="-1" dirty="0" smtClean="0"/>
              <a:t>,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A/B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compartments, visualization</a:t>
            </a:r>
            <a:endParaRPr lang="en-US" sz="3200" spc="-1" dirty="0" smtClean="0">
              <a:solidFill>
                <a:srgbClr val="000000"/>
              </a:solidFill>
              <a:ea typeface="DejaVu Sans"/>
            </a:endParaRPr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Upcoming features:</a:t>
            </a:r>
          </a:p>
          <a:p>
            <a:pPr marL="2212806" lvl="1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Loop detection</a:t>
            </a:r>
          </a:p>
          <a:p>
            <a:pPr marL="2212806" lvl="1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cHi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-C support</a:t>
            </a:r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3200" b="1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b="1" spc="-1" dirty="0" err="1" smtClean="0">
                <a:solidFill>
                  <a:srgbClr val="000000"/>
                </a:solidFill>
                <a:ea typeface="DejaVu Sans"/>
              </a:rPr>
              <a:t>HiCMatrix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New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modular structure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Faster I/O support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ea typeface="DejaVu Sans"/>
              </a:rPr>
              <a:t>F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ormat </a:t>
            </a:r>
            <a:r>
              <a:rPr lang="en-US" sz="3200" spc="-1" dirty="0">
                <a:solidFill>
                  <a:srgbClr val="000000"/>
                </a:solidFill>
                <a:ea typeface="DejaVu Sans"/>
              </a:rPr>
              <a:t>support: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c</a:t>
            </a:r>
            <a:r>
              <a:rPr lang="en-US" sz="3200" spc="-1" dirty="0" smtClean="0">
                <a:solidFill>
                  <a:srgbClr val="000000"/>
                </a:solidFill>
              </a:rPr>
              <a:t>ool</a:t>
            </a:r>
            <a:r>
              <a:rPr lang="en-US" sz="3200" spc="-1" dirty="0">
                <a:solidFill>
                  <a:srgbClr val="000000"/>
                </a:solidFill>
              </a:rPr>
              <a:t>, hic</a:t>
            </a:r>
            <a:r>
              <a:rPr lang="en-US" sz="3200" spc="-1" dirty="0" smtClean="0">
                <a:solidFill>
                  <a:srgbClr val="000000"/>
                </a:solidFill>
              </a:rPr>
              <a:t>,</a:t>
            </a: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spc="-1" dirty="0">
                <a:solidFill>
                  <a:srgbClr val="000000"/>
                </a:solidFill>
              </a:rPr>
              <a:t> </a:t>
            </a:r>
            <a:r>
              <a:rPr lang="en-US" sz="3200" spc="-1" dirty="0" smtClean="0">
                <a:solidFill>
                  <a:srgbClr val="000000"/>
                </a:solidFill>
              </a:rPr>
              <a:t>    homer</a:t>
            </a:r>
            <a:r>
              <a:rPr lang="en-US" sz="3200" spc="-1" dirty="0">
                <a:solidFill>
                  <a:srgbClr val="000000"/>
                </a:solidFill>
              </a:rPr>
              <a:t>, </a:t>
            </a:r>
            <a:r>
              <a:rPr lang="en-US" sz="3200" spc="-1" dirty="0" err="1">
                <a:solidFill>
                  <a:srgbClr val="000000"/>
                </a:solidFill>
              </a:rPr>
              <a:t>HicPro</a:t>
            </a:r>
            <a:r>
              <a:rPr lang="en-US" sz="3200" spc="-1" dirty="0">
                <a:solidFill>
                  <a:srgbClr val="000000"/>
                </a:solidFill>
              </a:rPr>
              <a:t>, </a:t>
            </a:r>
            <a:r>
              <a:rPr lang="en-US" sz="3200" spc="-1" dirty="0" smtClean="0">
                <a:solidFill>
                  <a:srgbClr val="000000"/>
                </a:solidFill>
              </a:rPr>
              <a:t>h5</a:t>
            </a:r>
            <a:endParaRPr lang="en-US" sz="3200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endParaRPr lang="en-US" sz="3200" b="1" spc="-1" dirty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b="1" spc="-1" dirty="0" err="1" smtClean="0">
                <a:solidFill>
                  <a:srgbClr val="000000"/>
                </a:solidFill>
                <a:ea typeface="DejaVu Sans"/>
              </a:rPr>
              <a:t>pyGenomeTracks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New modular structure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Visualization of Hi-C, Bed and Bigwig tracks</a:t>
            </a:r>
            <a:endParaRPr lang="en-US" sz="3200" spc="-1" dirty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endParaRPr lang="en-US" sz="3200" b="1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Galaxy </a:t>
            </a:r>
            <a:r>
              <a:rPr lang="en-US" sz="3200" b="1" spc="-1" dirty="0" err="1" smtClean="0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Webserver to make </a:t>
            </a: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 accessible </a:t>
            </a: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     over the web</a:t>
            </a: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https://hicexplorer.usegalaxy.eu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3200" b="1" spc="-1" dirty="0">
              <a:solidFill>
                <a:srgbClr val="000000"/>
              </a:solidFill>
              <a:ea typeface="DejaVu Sans"/>
            </a:endParaRPr>
          </a:p>
          <a:p>
            <a:pPr indent="-1131006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3200" spc="-1" dirty="0" smtClean="0">
              <a:solidFill>
                <a:srgbClr val="000000"/>
              </a:solidFill>
              <a:ea typeface="DejaVu Sans"/>
            </a:endParaRPr>
          </a:p>
        </p:txBody>
      </p:sp>
      <p:sp>
        <p:nvSpPr>
          <p:cNvPr id="64" name="Textfeld 50"/>
          <p:cNvSpPr txBox="1"/>
          <p:nvPr/>
        </p:nvSpPr>
        <p:spPr>
          <a:xfrm>
            <a:off x="1177971" y="22344914"/>
            <a:ext cx="133183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b="1" dirty="0" smtClean="0">
                <a:latin typeface="Cambria" panose="02040503050406030204" pitchFamily="18" charset="0"/>
                <a:cs typeface="Arial" panose="020B0604020202020204" pitchFamily="34" charset="0"/>
              </a:rPr>
              <a:t>Community based infrastructure</a:t>
            </a:r>
            <a:endParaRPr lang="de-DE" sz="4400" b="1" dirty="0"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24837" y="19265501"/>
            <a:ext cx="131755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As part of the </a:t>
            </a:r>
            <a:r>
              <a:rPr lang="en-US" sz="3200" dirty="0" err="1"/>
              <a:t>de.NBI</a:t>
            </a:r>
            <a:r>
              <a:rPr lang="en-US" sz="3200" dirty="0"/>
              <a:t>-epi project in Freiburg, Joachim Wolff and </a:t>
            </a:r>
            <a:r>
              <a:rPr lang="en-US" sz="3200" dirty="0" err="1"/>
              <a:t>Björn</a:t>
            </a:r>
            <a:r>
              <a:rPr lang="en-US" sz="3200" dirty="0"/>
              <a:t> </a:t>
            </a:r>
            <a:r>
              <a:rPr lang="en-US" sz="3200" dirty="0" err="1" smtClean="0"/>
              <a:t>Grüning</a:t>
            </a:r>
            <a:r>
              <a:rPr lang="en-US" sz="3200" dirty="0" smtClean="0"/>
              <a:t> </a:t>
            </a:r>
            <a:r>
              <a:rPr lang="en-US" sz="3200" dirty="0"/>
              <a:t>are working closely with the RBC, </a:t>
            </a:r>
            <a:r>
              <a:rPr lang="en-US" sz="3200" dirty="0" err="1"/>
              <a:t>de.NBI</a:t>
            </a:r>
            <a:r>
              <a:rPr lang="en-US" sz="3200" dirty="0"/>
              <a:t> and ELIXIR to deliver high-class services for epigenetic research.</a:t>
            </a:r>
          </a:p>
        </p:txBody>
      </p:sp>
      <p:graphicFrame>
        <p:nvGraphicFramePr>
          <p:cNvPr id="65" name="Tabelle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303075"/>
              </p:ext>
            </p:extLst>
          </p:nvPr>
        </p:nvGraphicFramePr>
        <p:xfrm>
          <a:off x="15427737" y="8567002"/>
          <a:ext cx="13080612" cy="1050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86353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de.NBI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services</a:t>
                      </a:r>
                      <a:endParaRPr kumimoji="0" lang="de-DE" sz="4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Cambria" panose="02040503050406030204" pitchFamily="18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66" name="Picture 65"/>
          <p:cNvPicPr/>
          <p:nvPr/>
        </p:nvPicPr>
        <p:blipFill>
          <a:blip r:embed="rId12"/>
          <a:srcRect t="13314" b="6806"/>
          <a:stretch/>
        </p:blipFill>
        <p:spPr>
          <a:xfrm>
            <a:off x="22626180" y="30932152"/>
            <a:ext cx="6540840" cy="3474360"/>
          </a:xfrm>
          <a:prstGeom prst="rect">
            <a:avLst/>
          </a:prstGeom>
          <a:ln>
            <a:noFill/>
          </a:ln>
        </p:spPr>
      </p:pic>
      <p:graphicFrame>
        <p:nvGraphicFramePr>
          <p:cNvPr id="67" name="Table 29"/>
          <p:cNvGraphicFramePr/>
          <p:nvPr>
            <p:extLst>
              <p:ext uri="{D42A27DB-BD31-4B8C-83A1-F6EECF244321}">
                <p14:modId xmlns:p14="http://schemas.microsoft.com/office/powerpoint/2010/main" val="2104896722"/>
              </p:ext>
            </p:extLst>
          </p:nvPr>
        </p:nvGraphicFramePr>
        <p:xfrm>
          <a:off x="15528484" y="35397801"/>
          <a:ext cx="13488732" cy="4986835"/>
        </p:xfrm>
        <a:graphic>
          <a:graphicData uri="http://schemas.openxmlformats.org/drawingml/2006/table">
            <a:tbl>
              <a:tblPr/>
              <a:tblGrid>
                <a:gridCol w="3692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40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25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5793"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 smtClean="0">
                          <a:solidFill>
                            <a:srgbClr val="000000"/>
                          </a:solidFill>
                          <a:latin typeface="+mn-lt"/>
                        </a:rPr>
                        <a:t>2018 </a:t>
                      </a: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latin typeface="+mn-lt"/>
                        </a:rPr>
                        <a:t>past events</a:t>
                      </a:r>
                      <a:endParaRPr lang="en-US" sz="2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</a:rPr>
                        <a:t>18.01.</a:t>
                      </a:r>
                      <a:r>
                        <a:rPr lang="en-US" sz="2800" baseline="0" dirty="0" smtClean="0">
                          <a:latin typeface="+mn-lt"/>
                        </a:rPr>
                        <a:t> </a:t>
                      </a:r>
                      <a:r>
                        <a:rPr lang="en-DE" sz="2800" baseline="0" dirty="0" smtClean="0">
                          <a:latin typeface="+mn-lt"/>
                        </a:rPr>
                        <a:t>–</a:t>
                      </a:r>
                      <a:r>
                        <a:rPr lang="en-US" sz="2800" baseline="0" dirty="0" smtClean="0">
                          <a:latin typeface="+mn-lt"/>
                        </a:rPr>
                        <a:t> 23.01.2018</a:t>
                      </a:r>
                      <a:endParaRPr lang="en-US" sz="2800" dirty="0" smtClean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err="1" smtClean="0">
                          <a:latin typeface="+mn-lt"/>
                        </a:rPr>
                        <a:t>Conda</a:t>
                      </a:r>
                      <a:r>
                        <a:rPr lang="en-US" sz="2800" dirty="0" smtClean="0">
                          <a:latin typeface="+mn-lt"/>
                        </a:rPr>
                        <a:t>,</a:t>
                      </a:r>
                      <a:r>
                        <a:rPr lang="en-US" sz="2800" baseline="0" dirty="0" smtClean="0">
                          <a:latin typeface="+mn-lt"/>
                        </a:rPr>
                        <a:t> </a:t>
                      </a:r>
                      <a:r>
                        <a:rPr lang="en-US" sz="2800" dirty="0" smtClean="0">
                          <a:latin typeface="+mn-lt"/>
                        </a:rPr>
                        <a:t>Galaxy tools, Training with Galaxy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Melbourne, AUS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1168144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</a:rPr>
                        <a:t>26.02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02.03.2018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Galaxy Training Course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Freiburg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</a:rPr>
                        <a:t>15.03.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16.03.2018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Galaxy user conference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Freiburg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8089976"/>
                  </a:ext>
                </a:extLst>
              </a:tr>
              <a:tr h="487918">
                <a:tc>
                  <a:txBody>
                    <a:bodyPr/>
                    <a:lstStyle/>
                    <a:p>
                      <a:pPr marL="0" marR="0" indent="0" algn="ctr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24.06.</a:t>
                      </a:r>
                      <a:r>
                        <a:rPr lang="en-US" sz="2800" baseline="0" dirty="0" smtClean="0">
                          <a:latin typeface="+mn-lt"/>
                        </a:rPr>
                        <a:t> </a:t>
                      </a:r>
                      <a:r>
                        <a:rPr lang="en-DE" sz="2800" baseline="0" dirty="0" smtClean="0">
                          <a:latin typeface="+mn-lt"/>
                        </a:rPr>
                        <a:t>–</a:t>
                      </a:r>
                      <a:r>
                        <a:rPr lang="en-US" sz="2800" baseline="0" dirty="0" smtClean="0">
                          <a:latin typeface="+mn-lt"/>
                        </a:rPr>
                        <a:t> 02.07.</a:t>
                      </a:r>
                      <a:r>
                        <a:rPr lang="en-US" sz="2800" dirty="0" smtClean="0">
                          <a:latin typeface="+mn-lt"/>
                        </a:rPr>
                        <a:t>2018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Galaxy community</a:t>
                      </a:r>
                      <a:r>
                        <a:rPr lang="en-US" sz="2800" baseline="0" dirty="0" smtClean="0">
                          <a:latin typeface="+mn-lt"/>
                        </a:rPr>
                        <a:t> conference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Portland, USA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0541389"/>
                  </a:ext>
                </a:extLst>
              </a:tr>
              <a:tr h="487918">
                <a:tc>
                  <a:txBody>
                    <a:bodyPr/>
                    <a:lstStyle/>
                    <a:p>
                      <a:pPr marL="0" marR="0" indent="0" algn="ctr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                10.09.2018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ECCB Galaxy workshop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Athens, GRC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6218321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marL="0" marR="0" indent="0" algn="ctr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17.09.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21.09.2018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Galaxy Training</a:t>
                      </a:r>
                      <a:r>
                        <a:rPr lang="en-US" sz="2800" baseline="0" dirty="0" smtClean="0">
                          <a:latin typeface="+mn-lt"/>
                        </a:rPr>
                        <a:t> Course</a:t>
                      </a:r>
                      <a:endParaRPr lang="en-US" sz="2800" dirty="0" smtClean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Freiburg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9655939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</a:rPr>
                        <a:t> 09.10.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10.10.2018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Hi-C workshop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Luzern, CH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0140006"/>
                  </a:ext>
                </a:extLst>
              </a:tr>
            </a:tbl>
          </a:graphicData>
        </a:graphic>
      </p:graphicFrame>
      <p:sp>
        <p:nvSpPr>
          <p:cNvPr id="68" name="CustomShape 15"/>
          <p:cNvSpPr/>
          <p:nvPr/>
        </p:nvSpPr>
        <p:spPr>
          <a:xfrm>
            <a:off x="1214773" y="38431471"/>
            <a:ext cx="12477600" cy="23859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High-resolution TADs reveal DNA sequences underlying genome organization in flies.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doi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: 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10.1038/s41467-017-02525-w</a:t>
            </a:r>
          </a:p>
          <a:p>
            <a:pPr algn="just">
              <a:lnSpc>
                <a:spcPct val="100000"/>
              </a:lnSpc>
            </a:pPr>
            <a:r>
              <a:rPr lang="en-US" sz="1800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BiocondaL</a:t>
            </a:r>
            <a:r>
              <a:rPr lang="en-US" sz="1800" spc="-1" dirty="0" smtClean="0">
                <a:solidFill>
                  <a:srgbClr val="000000"/>
                </a:solidFill>
                <a:latin typeface="Arial"/>
                <a:ea typeface="DejaVu Sans"/>
              </a:rPr>
              <a:t> sustainable and comprehensive software distribution for the life sciences.</a:t>
            </a:r>
          </a:p>
          <a:p>
            <a:pPr algn="just">
              <a:lnSpc>
                <a:spcPct val="100000"/>
              </a:lnSpc>
            </a:pPr>
            <a:r>
              <a:rPr lang="en-US" sz="1800" spc="-1" dirty="0" smtClean="0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lang="en-US" sz="1800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doi</a:t>
            </a:r>
            <a:r>
              <a:rPr lang="en-US" sz="1800" spc="-1" dirty="0">
                <a:solidFill>
                  <a:srgbClr val="000000"/>
                </a:solidFill>
                <a:latin typeface="Arial"/>
                <a:ea typeface="DejaVu Sans"/>
              </a:rPr>
              <a:t>: </a:t>
            </a:r>
            <a:r>
              <a:rPr lang="en-US" sz="1800" spc="-1" dirty="0" smtClean="0">
                <a:solidFill>
                  <a:srgbClr val="000000"/>
                </a:solidFill>
                <a:latin typeface="Arial"/>
                <a:ea typeface="DejaVu Sans"/>
              </a:rPr>
              <a:t>10.1038/s41592-018-0046-7</a:t>
            </a:r>
            <a:endParaRPr lang="en-US" sz="1800" b="0" strike="noStrike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algn="just">
              <a:lnSpc>
                <a:spcPct val="100000"/>
              </a:lnSpc>
            </a:pPr>
            <a:r>
              <a:rPr lang="en-US" sz="1800" b="0" strike="noStrike" spc="-1" dirty="0" smtClean="0">
                <a:latin typeface="Arial"/>
              </a:rPr>
              <a:t>Galaxy </a:t>
            </a:r>
            <a:r>
              <a:rPr lang="en-US" sz="1800" b="0" strike="noStrike" spc="-1" dirty="0" err="1" smtClean="0">
                <a:latin typeface="Arial"/>
              </a:rPr>
              <a:t>HiCExplorer</a:t>
            </a:r>
            <a:r>
              <a:rPr lang="en-US" sz="1800" b="0" strike="noStrike" spc="-1" dirty="0" smtClean="0">
                <a:latin typeface="Arial"/>
              </a:rPr>
              <a:t>: a web server for reproducible Hi-C data analysis, quality control and visualization.</a:t>
            </a:r>
          </a:p>
          <a:p>
            <a:pPr algn="just">
              <a:lnSpc>
                <a:spcPct val="100000"/>
              </a:lnSpc>
            </a:pPr>
            <a:r>
              <a:rPr lang="en-US" sz="1800" spc="-1" dirty="0" smtClean="0">
                <a:latin typeface="Arial"/>
              </a:rPr>
              <a:t>    </a:t>
            </a:r>
            <a:r>
              <a:rPr lang="en-US" sz="1800" spc="-1" dirty="0" err="1" smtClean="0">
                <a:latin typeface="Arial"/>
              </a:rPr>
              <a:t>doi</a:t>
            </a:r>
            <a:r>
              <a:rPr lang="en-US" sz="1800" spc="-1" dirty="0" smtClean="0">
                <a:latin typeface="Arial"/>
              </a:rPr>
              <a:t>: 10.1093/</a:t>
            </a:r>
            <a:r>
              <a:rPr lang="en-US" sz="1800" spc="-1" dirty="0" err="1" smtClean="0">
                <a:latin typeface="Arial"/>
              </a:rPr>
              <a:t>nar</a:t>
            </a:r>
            <a:r>
              <a:rPr lang="en-US" sz="1800" spc="-1" dirty="0" smtClean="0">
                <a:latin typeface="Arial"/>
              </a:rPr>
              <a:t>/gky504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70" name="Grafik 70"/>
          <p:cNvPicPr/>
          <p:nvPr/>
        </p:nvPicPr>
        <p:blipFill>
          <a:blip r:embed="rId13"/>
          <a:stretch/>
        </p:blipFill>
        <p:spPr>
          <a:xfrm>
            <a:off x="24522277" y="189600"/>
            <a:ext cx="2561760" cy="2561760"/>
          </a:xfrm>
          <a:prstGeom prst="rect">
            <a:avLst/>
          </a:prstGeom>
          <a:ln>
            <a:noFill/>
          </a:ln>
        </p:spPr>
      </p:pic>
      <p:pic>
        <p:nvPicPr>
          <p:cNvPr id="71" name="Grafik 59"/>
          <p:cNvPicPr/>
          <p:nvPr/>
        </p:nvPicPr>
        <p:blipFill>
          <a:blip r:embed="rId14"/>
          <a:stretch/>
        </p:blipFill>
        <p:spPr>
          <a:xfrm>
            <a:off x="27239428" y="531199"/>
            <a:ext cx="1928160" cy="1917720"/>
          </a:xfrm>
          <a:prstGeom prst="rect">
            <a:avLst/>
          </a:prstGeom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9557" y="20124554"/>
            <a:ext cx="5439871" cy="46088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528484" y="40382387"/>
            <a:ext cx="8556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This is a selection of events. Please see </a:t>
            </a:r>
            <a:r>
              <a:rPr lang="en-US" sz="2000" dirty="0" err="1" smtClean="0"/>
              <a:t>de.NBI</a:t>
            </a:r>
            <a:r>
              <a:rPr lang="en-US" sz="2000" dirty="0" smtClean="0"/>
              <a:t> status report 2018 for full list. 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48934" y="26237900"/>
            <a:ext cx="5060162" cy="306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534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enutzerdefiniert 2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338</TotalTime>
  <Words>562</Words>
  <Application>Microsoft Office PowerPoint</Application>
  <PresentationFormat>Custom</PresentationFormat>
  <Paragraphs>136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Calibri</vt:lpstr>
      <vt:lpstr>Cambria</vt:lpstr>
      <vt:lpstr>DejaVu Sans</vt:lpstr>
      <vt:lpstr>ＭＳ 明朝</vt:lpstr>
      <vt:lpstr>Symbol</vt:lpstr>
      <vt:lpstr>Times-Roman</vt:lpstr>
      <vt:lpstr>Wingdings</vt:lpstr>
      <vt:lpstr>Office-Design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Cornelia Pflanz</dc:creator>
  <cp:lastModifiedBy>Windows User</cp:lastModifiedBy>
  <cp:revision>144</cp:revision>
  <cp:lastPrinted>2017-09-07T14:18:43Z</cp:lastPrinted>
  <dcterms:created xsi:type="dcterms:W3CDTF">2017-04-24T13:23:08Z</dcterms:created>
  <dcterms:modified xsi:type="dcterms:W3CDTF">2018-11-26T17:27:22Z</dcterms:modified>
</cp:coreProperties>
</file>

<file path=docProps/thumbnail.jpeg>
</file>